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7163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279094"/>
            <a:ext cx="7477601" cy="1916430"/>
          </a:xfrm>
          <a:prstGeom prst="rect">
            <a:avLst/>
          </a:prstGeom>
          <a:noFill/>
          <a:ln/>
        </p:spPr>
        <p:txBody>
          <a:bodyPr wrap="square" rtlCol="0" anchor="t"/>
          <a:lstStyle/>
          <a:p>
            <a:pPr marL="0" indent="0">
              <a:lnSpc>
                <a:spcPts val="7545"/>
              </a:lnSpc>
              <a:buNone/>
            </a:pPr>
            <a:r>
              <a:rPr lang="en-US" sz="6036" b="1" dirty="0">
                <a:solidFill>
                  <a:srgbClr val="EDEDE8"/>
                </a:solidFill>
                <a:latin typeface="Tomorrow" pitchFamily="34" charset="0"/>
                <a:ea typeface="Tomorrow" pitchFamily="34" charset="-122"/>
                <a:cs typeface="Tomorrow" pitchFamily="34" charset="-120"/>
              </a:rPr>
              <a:t>Introduction to Machine Learning</a:t>
            </a:r>
            <a:endParaRPr lang="en-US" sz="6036" dirty="0"/>
          </a:p>
        </p:txBody>
      </p:sp>
      <p:sp>
        <p:nvSpPr>
          <p:cNvPr id="6" name="Text 3"/>
          <p:cNvSpPr/>
          <p:nvPr/>
        </p:nvSpPr>
        <p:spPr>
          <a:xfrm>
            <a:off x="833199" y="4528780"/>
            <a:ext cx="7477601" cy="1421606"/>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Machine learning is a rapidly growing field that allows computers to learn and improve from experience without being explicitly programmed. It has applications in areas like image recognition, natural language processing, and predictive analytics.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2974419" y="502920"/>
            <a:ext cx="4886920" cy="571143"/>
          </a:xfrm>
          <a:prstGeom prst="rect">
            <a:avLst/>
          </a:prstGeom>
          <a:noFill/>
          <a:ln/>
        </p:spPr>
        <p:txBody>
          <a:bodyPr wrap="none" rtlCol="0" anchor="t"/>
          <a:lstStyle/>
          <a:p>
            <a:pPr marL="0" indent="0">
              <a:lnSpc>
                <a:spcPts val="4497"/>
              </a:lnSpc>
              <a:buNone/>
            </a:pPr>
            <a:r>
              <a:rPr lang="en-US" sz="3598" b="1" dirty="0">
                <a:solidFill>
                  <a:srgbClr val="EDEDE8"/>
                </a:solidFill>
                <a:latin typeface="Tomorrow" pitchFamily="34" charset="0"/>
                <a:ea typeface="Tomorrow" pitchFamily="34" charset="-122"/>
                <a:cs typeface="Tomorrow" pitchFamily="34" charset="-120"/>
              </a:rPr>
              <a:t>The necessity of data</a:t>
            </a:r>
            <a:endParaRPr lang="en-US" sz="3598" dirty="0"/>
          </a:p>
        </p:txBody>
      </p:sp>
      <p:pic>
        <p:nvPicPr>
          <p:cNvPr id="5" name="Image 0" descr="preencoded.png"/>
          <p:cNvPicPr>
            <a:picLocks noChangeAspect="1"/>
          </p:cNvPicPr>
          <p:nvPr/>
        </p:nvPicPr>
        <p:blipFill>
          <a:blip r:embed="rId3"/>
          <a:stretch>
            <a:fillRect/>
          </a:stretch>
        </p:blipFill>
        <p:spPr>
          <a:xfrm>
            <a:off x="2974419" y="1439585"/>
            <a:ext cx="8212336" cy="4619387"/>
          </a:xfrm>
          <a:prstGeom prst="rect">
            <a:avLst/>
          </a:prstGeom>
        </p:spPr>
      </p:pic>
      <p:sp>
        <p:nvSpPr>
          <p:cNvPr id="6" name="Text 3"/>
          <p:cNvSpPr/>
          <p:nvPr/>
        </p:nvSpPr>
        <p:spPr>
          <a:xfrm>
            <a:off x="2974419" y="6264473"/>
            <a:ext cx="8681442" cy="1462088"/>
          </a:xfrm>
          <a:prstGeom prst="rect">
            <a:avLst/>
          </a:prstGeom>
          <a:noFill/>
          <a:ln/>
        </p:spPr>
        <p:txBody>
          <a:bodyPr wrap="square" rtlCol="0" anchor="t"/>
          <a:lstStyle/>
          <a:p>
            <a:pPr marL="0" indent="0">
              <a:lnSpc>
                <a:spcPts val="2303"/>
              </a:lnSpc>
              <a:buNone/>
            </a:pPr>
            <a:r>
              <a:rPr lang="en-US" sz="1439" dirty="0">
                <a:solidFill>
                  <a:srgbClr val="C9C9C0"/>
                </a:solidFill>
                <a:latin typeface="Tomorrow" pitchFamily="34" charset="0"/>
                <a:ea typeface="Tomorrow" pitchFamily="34" charset="-122"/>
                <a:cs typeface="Tomorrow" pitchFamily="34" charset="-120"/>
              </a:rPr>
              <a:t>Jeffrey Hinton is a computer scientist who has made significant contributions to the field of artificial intelligence and deep learning. His work has helped to advance the use of neural networks in machine learning, and he is considered one of the pioneers of this field. Hinton has received numerous awards and honors for his research, including the Turing Award, which is often referred to as the "Nobel Prize of computing."</a:t>
            </a:r>
            <a:endParaRPr lang="en-US" sz="1439"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2037993" y="2656880"/>
            <a:ext cx="9884450" cy="694373"/>
          </a:xfrm>
          <a:prstGeom prst="rect">
            <a:avLst/>
          </a:prstGeom>
          <a:noFill/>
          <a:ln/>
        </p:spPr>
        <p:txBody>
          <a:bodyPr wrap="non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What is a Machine Learning Model?</a:t>
            </a:r>
            <a:endParaRPr lang="en-US" sz="4374" dirty="0"/>
          </a:p>
        </p:txBody>
      </p:sp>
      <p:sp>
        <p:nvSpPr>
          <p:cNvPr id="5" name="Text 3"/>
          <p:cNvSpPr/>
          <p:nvPr/>
        </p:nvSpPr>
        <p:spPr>
          <a:xfrm>
            <a:off x="2037993" y="3795593"/>
            <a:ext cx="10554414" cy="1777008"/>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A machine learning model is a mathematical representation that learns from data to make predictions or decisions without being explicitly programmed. It is the core component of a machine learning system, trained on historical data to recognize patterns and make informed forecasts or classifications. These models can adapt and improve over time as they are exposed to more data, making them powerful tools for a wide range of applications.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2045613" y="1359694"/>
            <a:ext cx="4769048" cy="2666286"/>
          </a:xfrm>
          <a:prstGeom prst="rect">
            <a:avLst/>
          </a:prstGeom>
        </p:spPr>
      </p:pic>
      <p:pic>
        <p:nvPicPr>
          <p:cNvPr id="5" name="Image 1" descr="preencoded.png"/>
          <p:cNvPicPr>
            <a:picLocks noChangeAspect="1"/>
          </p:cNvPicPr>
          <p:nvPr/>
        </p:nvPicPr>
        <p:blipFill>
          <a:blip r:embed="rId4"/>
          <a:stretch>
            <a:fillRect/>
          </a:stretch>
        </p:blipFill>
        <p:spPr>
          <a:xfrm>
            <a:off x="2045613" y="4203621"/>
            <a:ext cx="4579263" cy="2666286"/>
          </a:xfrm>
          <a:prstGeom prst="rect">
            <a:avLst/>
          </a:prstGeom>
        </p:spPr>
      </p:pic>
      <p:sp>
        <p:nvSpPr>
          <p:cNvPr id="6" name="Text 2"/>
          <p:cNvSpPr/>
          <p:nvPr/>
        </p:nvSpPr>
        <p:spPr>
          <a:xfrm>
            <a:off x="7371874" y="1890593"/>
            <a:ext cx="5228034" cy="694373"/>
          </a:xfrm>
          <a:prstGeom prst="rect">
            <a:avLst/>
          </a:prstGeom>
          <a:noFill/>
          <a:ln/>
        </p:spPr>
        <p:txBody>
          <a:bodyPr wrap="non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DECISION TREE</a:t>
            </a:r>
            <a:endParaRPr lang="en-US" sz="4374" dirty="0"/>
          </a:p>
        </p:txBody>
      </p:sp>
      <p:sp>
        <p:nvSpPr>
          <p:cNvPr id="7" name="Text 3"/>
          <p:cNvSpPr/>
          <p:nvPr/>
        </p:nvSpPr>
        <p:spPr>
          <a:xfrm>
            <a:off x="7371874" y="2807137"/>
            <a:ext cx="5228034" cy="3554016"/>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A decision tree is a supervised machine learning algorithm that is used for both classification and regression tasks. It represents a flowchart-like structure, where each internal node represents a feature or attribute, each branch represents a decision rule, and each leaf node represents the outcome or the class label. Decision trees are easy to understand and interpret, making them popular in various domains such as finance, healthcare, and marketing.</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2037993" y="803315"/>
            <a:ext cx="9352359" cy="694373"/>
          </a:xfrm>
          <a:prstGeom prst="rect">
            <a:avLst/>
          </a:prstGeom>
          <a:noFill/>
          <a:ln/>
        </p:spPr>
        <p:txBody>
          <a:bodyPr wrap="non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Applications of Machine Learning</a:t>
            </a:r>
            <a:endParaRPr lang="en-US" sz="4374" dirty="0"/>
          </a:p>
        </p:txBody>
      </p:sp>
      <p:sp>
        <p:nvSpPr>
          <p:cNvPr id="5" name="Text 3"/>
          <p:cNvSpPr/>
          <p:nvPr/>
        </p:nvSpPr>
        <p:spPr>
          <a:xfrm>
            <a:off x="2037993" y="2053114"/>
            <a:ext cx="2232065" cy="1041559"/>
          </a:xfrm>
          <a:prstGeom prst="rect">
            <a:avLst/>
          </a:prstGeom>
          <a:noFill/>
          <a:ln/>
        </p:spPr>
        <p:txBody>
          <a:bodyPr wrap="squar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Personalized Recommendation</a:t>
            </a:r>
            <a:endParaRPr lang="en-US" sz="2187" dirty="0"/>
          </a:p>
        </p:txBody>
      </p:sp>
      <p:sp>
        <p:nvSpPr>
          <p:cNvPr id="6" name="Text 4"/>
          <p:cNvSpPr/>
          <p:nvPr/>
        </p:nvSpPr>
        <p:spPr>
          <a:xfrm>
            <a:off x="2037993" y="3316843"/>
            <a:ext cx="2232065" cy="3909417"/>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Machine learning powers the personalized product, content, and service recommendations we see on platforms like Amazon, Netflix, and Spotify, improving our user experience.</a:t>
            </a:r>
            <a:endParaRPr lang="en-US" sz="1750" dirty="0"/>
          </a:p>
        </p:txBody>
      </p:sp>
      <p:sp>
        <p:nvSpPr>
          <p:cNvPr id="7" name="Text 5"/>
          <p:cNvSpPr/>
          <p:nvPr/>
        </p:nvSpPr>
        <p:spPr>
          <a:xfrm>
            <a:off x="4819650" y="2053114"/>
            <a:ext cx="2232065" cy="1041559"/>
          </a:xfrm>
          <a:prstGeom prst="rect">
            <a:avLst/>
          </a:prstGeom>
          <a:noFill/>
          <a:ln/>
        </p:spPr>
        <p:txBody>
          <a:bodyPr wrap="squar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Image and Speech Recognition</a:t>
            </a:r>
            <a:endParaRPr lang="en-US" sz="2187" dirty="0"/>
          </a:p>
        </p:txBody>
      </p:sp>
      <p:sp>
        <p:nvSpPr>
          <p:cNvPr id="8" name="Text 6"/>
          <p:cNvSpPr/>
          <p:nvPr/>
        </p:nvSpPr>
        <p:spPr>
          <a:xfrm>
            <a:off x="4819650" y="3316843"/>
            <a:ext cx="2232065" cy="2843213"/>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ML algorithms excel at analyzing visual and audio data, enabling technologies like facial recognition, self-driving cars, and voice assistants.</a:t>
            </a:r>
            <a:endParaRPr lang="en-US" sz="1750" dirty="0"/>
          </a:p>
        </p:txBody>
      </p:sp>
      <p:sp>
        <p:nvSpPr>
          <p:cNvPr id="9" name="Text 7"/>
          <p:cNvSpPr/>
          <p:nvPr/>
        </p:nvSpPr>
        <p:spPr>
          <a:xfrm>
            <a:off x="7601307" y="2053114"/>
            <a:ext cx="2232065"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Fraud Detection</a:t>
            </a:r>
            <a:endParaRPr lang="en-US" sz="2187" dirty="0"/>
          </a:p>
        </p:txBody>
      </p:sp>
      <p:sp>
        <p:nvSpPr>
          <p:cNvPr id="10" name="Text 8"/>
          <p:cNvSpPr/>
          <p:nvPr/>
        </p:nvSpPr>
        <p:spPr>
          <a:xfrm>
            <a:off x="7601307" y="2622471"/>
            <a:ext cx="2232065" cy="2843213"/>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Machine learning models can quickly identify fraudulent transactions and activities, protecting businesses and consumers from financial losses.</a:t>
            </a:r>
            <a:endParaRPr lang="en-US" sz="1750" dirty="0"/>
          </a:p>
        </p:txBody>
      </p:sp>
      <p:sp>
        <p:nvSpPr>
          <p:cNvPr id="11" name="Text 9"/>
          <p:cNvSpPr/>
          <p:nvPr/>
        </p:nvSpPr>
        <p:spPr>
          <a:xfrm>
            <a:off x="10382964" y="2053114"/>
            <a:ext cx="2232065" cy="694373"/>
          </a:xfrm>
          <a:prstGeom prst="rect">
            <a:avLst/>
          </a:prstGeom>
          <a:noFill/>
          <a:ln/>
        </p:spPr>
        <p:txBody>
          <a:bodyPr wrap="squar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Disease Diagnosis</a:t>
            </a:r>
            <a:endParaRPr lang="en-US" sz="2187" dirty="0"/>
          </a:p>
        </p:txBody>
      </p:sp>
      <p:sp>
        <p:nvSpPr>
          <p:cNvPr id="12" name="Text 10"/>
          <p:cNvSpPr/>
          <p:nvPr/>
        </p:nvSpPr>
        <p:spPr>
          <a:xfrm>
            <a:off x="10382964" y="2969657"/>
            <a:ext cx="2232065" cy="2843213"/>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ML-powered medical imaging analysis and predictive models are assisting doctors in earlier and more accurate disease diagnosis.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2037993" y="1368623"/>
            <a:ext cx="10043279" cy="694373"/>
          </a:xfrm>
          <a:prstGeom prst="rect">
            <a:avLst/>
          </a:prstGeom>
          <a:noFill/>
          <a:ln/>
        </p:spPr>
        <p:txBody>
          <a:bodyPr wrap="non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Pillars of ethics in machine learning</a:t>
            </a:r>
            <a:endParaRPr lang="en-US" sz="4374" dirty="0"/>
          </a:p>
        </p:txBody>
      </p:sp>
      <p:sp>
        <p:nvSpPr>
          <p:cNvPr id="5" name="Shape 3"/>
          <p:cNvSpPr/>
          <p:nvPr/>
        </p:nvSpPr>
        <p:spPr>
          <a:xfrm>
            <a:off x="2037993" y="2507337"/>
            <a:ext cx="10554414" cy="4353639"/>
          </a:xfrm>
          <a:prstGeom prst="roundRect">
            <a:avLst>
              <a:gd name="adj" fmla="val 3062"/>
            </a:avLst>
          </a:prstGeom>
          <a:solidFill>
            <a:srgbClr val="1F1F1E"/>
          </a:solidFill>
          <a:ln/>
        </p:spPr>
      </p:sp>
      <p:sp>
        <p:nvSpPr>
          <p:cNvPr id="6" name="Text 4"/>
          <p:cNvSpPr/>
          <p:nvPr/>
        </p:nvSpPr>
        <p:spPr>
          <a:xfrm>
            <a:off x="2615565" y="2729508"/>
            <a:ext cx="9754672"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FFFFFF"/>
                </a:solidFill>
                <a:latin typeface="Tomorrow" pitchFamily="34" charset="0"/>
                <a:ea typeface="Tomorrow" pitchFamily="34" charset="-122"/>
                <a:cs typeface="Tomorrow" pitchFamily="34" charset="-120"/>
              </a:rPr>
              <a:t>Fairness</a:t>
            </a:r>
            <a:r>
              <a:rPr lang="en-US" sz="1750" dirty="0">
                <a:solidFill>
                  <a:srgbClr val="FFFFFF"/>
                </a:solidFill>
                <a:latin typeface="Tomorrow" pitchFamily="34" charset="0"/>
                <a:ea typeface="Tomorrow" pitchFamily="34" charset="-122"/>
                <a:cs typeface="Tomorrow" pitchFamily="34" charset="-120"/>
              </a:rPr>
              <a:t> - Ensuring AI systems are unbiased and treat all individuals equitably, regardless of race, gender, or other protected characteristics.</a:t>
            </a:r>
            <a:endParaRPr lang="en-US" sz="1750" dirty="0"/>
          </a:p>
        </p:txBody>
      </p:sp>
      <p:sp>
        <p:nvSpPr>
          <p:cNvPr id="7" name="Text 5"/>
          <p:cNvSpPr/>
          <p:nvPr/>
        </p:nvSpPr>
        <p:spPr>
          <a:xfrm>
            <a:off x="2615565" y="3529132"/>
            <a:ext cx="9754672"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FFFFFF"/>
                </a:solidFill>
                <a:latin typeface="Tomorrow" pitchFamily="34" charset="0"/>
                <a:ea typeface="Tomorrow" pitchFamily="34" charset="-122"/>
                <a:cs typeface="Tomorrow" pitchFamily="34" charset="-120"/>
              </a:rPr>
              <a:t>Explainability</a:t>
            </a:r>
            <a:r>
              <a:rPr lang="en-US" sz="1750" dirty="0">
                <a:solidFill>
                  <a:srgbClr val="FFFFFF"/>
                </a:solidFill>
                <a:latin typeface="Tomorrow" pitchFamily="34" charset="0"/>
                <a:ea typeface="Tomorrow" pitchFamily="34" charset="-122"/>
                <a:cs typeface="Tomorrow" pitchFamily="34" charset="-120"/>
              </a:rPr>
              <a:t> - Making AI decision-making processes transparent and understandable, so users can trust the system's outputs.</a:t>
            </a:r>
            <a:endParaRPr lang="en-US" sz="1750" dirty="0"/>
          </a:p>
        </p:txBody>
      </p:sp>
      <p:sp>
        <p:nvSpPr>
          <p:cNvPr id="8" name="Text 6"/>
          <p:cNvSpPr/>
          <p:nvPr/>
        </p:nvSpPr>
        <p:spPr>
          <a:xfrm>
            <a:off x="2615565" y="4328755"/>
            <a:ext cx="9754672"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FFFFFF"/>
                </a:solidFill>
                <a:latin typeface="Tomorrow" pitchFamily="34" charset="0"/>
                <a:ea typeface="Tomorrow" pitchFamily="34" charset="-122"/>
                <a:cs typeface="Tomorrow" pitchFamily="34" charset="-120"/>
              </a:rPr>
              <a:t>Robustness</a:t>
            </a:r>
            <a:r>
              <a:rPr lang="en-US" sz="1750" dirty="0">
                <a:solidFill>
                  <a:srgbClr val="FFFFFF"/>
                </a:solidFill>
                <a:latin typeface="Tomorrow" pitchFamily="34" charset="0"/>
                <a:ea typeface="Tomorrow" pitchFamily="34" charset="-122"/>
                <a:cs typeface="Tomorrow" pitchFamily="34" charset="-120"/>
              </a:rPr>
              <a:t> - Designing AI models that are resilient to adversarial attacks, noisy data, and other real-world challenges.</a:t>
            </a:r>
            <a:endParaRPr lang="en-US" sz="1750" dirty="0"/>
          </a:p>
        </p:txBody>
      </p:sp>
      <p:sp>
        <p:nvSpPr>
          <p:cNvPr id="9" name="Text 7"/>
          <p:cNvSpPr/>
          <p:nvPr/>
        </p:nvSpPr>
        <p:spPr>
          <a:xfrm>
            <a:off x="2615565" y="5128379"/>
            <a:ext cx="9754672"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FFFFFF"/>
                </a:solidFill>
                <a:latin typeface="Tomorrow" pitchFamily="34" charset="0"/>
                <a:ea typeface="Tomorrow" pitchFamily="34" charset="-122"/>
                <a:cs typeface="Tomorrow" pitchFamily="34" charset="-120"/>
              </a:rPr>
              <a:t>Trust</a:t>
            </a:r>
            <a:r>
              <a:rPr lang="en-US" sz="1750" dirty="0">
                <a:solidFill>
                  <a:srgbClr val="FFFFFF"/>
                </a:solidFill>
                <a:latin typeface="Tomorrow" pitchFamily="34" charset="0"/>
                <a:ea typeface="Tomorrow" pitchFamily="34" charset="-122"/>
                <a:cs typeface="Tomorrow" pitchFamily="34" charset="-120"/>
              </a:rPr>
              <a:t> - Fostering a sense of confidence in AI systems through reliable performance, security, and respect for user privacy.</a:t>
            </a:r>
            <a:endParaRPr lang="en-US" sz="1750" dirty="0"/>
          </a:p>
        </p:txBody>
      </p:sp>
      <p:sp>
        <p:nvSpPr>
          <p:cNvPr id="10" name="Text 8"/>
          <p:cNvSpPr/>
          <p:nvPr/>
        </p:nvSpPr>
        <p:spPr>
          <a:xfrm>
            <a:off x="2615565" y="5928003"/>
            <a:ext cx="9754672" cy="710803"/>
          </a:xfrm>
          <a:prstGeom prst="rect">
            <a:avLst/>
          </a:prstGeom>
          <a:noFill/>
          <a:ln/>
        </p:spPr>
        <p:txBody>
          <a:bodyPr wrap="square" rtlCol="0" anchor="t"/>
          <a:lstStyle/>
          <a:p>
            <a:pPr marL="342900" indent="-342900" algn="l">
              <a:lnSpc>
                <a:spcPts val="2799"/>
              </a:lnSpc>
              <a:buSzPct val="100000"/>
              <a:buChar char="•"/>
            </a:pPr>
            <a:r>
              <a:rPr lang="en-US" sz="1750" b="1" dirty="0">
                <a:solidFill>
                  <a:srgbClr val="FFFFFF"/>
                </a:solidFill>
                <a:latin typeface="Tomorrow" pitchFamily="34" charset="0"/>
                <a:ea typeface="Tomorrow" pitchFamily="34" charset="-122"/>
                <a:cs typeface="Tomorrow" pitchFamily="34" charset="-120"/>
              </a:rPr>
              <a:t>Deployment</a:t>
            </a:r>
            <a:r>
              <a:rPr lang="en-US" sz="1750" dirty="0">
                <a:solidFill>
                  <a:srgbClr val="FFFFFF"/>
                </a:solidFill>
                <a:latin typeface="Tomorrow" pitchFamily="34" charset="0"/>
                <a:ea typeface="Tomorrow" pitchFamily="34" charset="-122"/>
                <a:cs typeface="Tomorrow" pitchFamily="34" charset="-120"/>
              </a:rPr>
              <a:t> - Thoughtfully integrating AI into organizations and society, with appropriate safeguards and oversight.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32577"/>
          </a:xfrm>
          <a:prstGeom prst="rect">
            <a:avLst/>
          </a:prstGeom>
          <a:solidFill>
            <a:srgbClr val="1D1D1B"/>
          </a:solidFill>
          <a:ln/>
        </p:spPr>
      </p:sp>
      <p:sp>
        <p:nvSpPr>
          <p:cNvPr id="4" name="Text 2"/>
          <p:cNvSpPr/>
          <p:nvPr/>
        </p:nvSpPr>
        <p:spPr>
          <a:xfrm>
            <a:off x="2110264" y="602575"/>
            <a:ext cx="7469981" cy="684848"/>
          </a:xfrm>
          <a:prstGeom prst="rect">
            <a:avLst/>
          </a:prstGeom>
          <a:noFill/>
          <a:ln/>
        </p:spPr>
        <p:txBody>
          <a:bodyPr wrap="none" rtlCol="0" anchor="t"/>
          <a:lstStyle/>
          <a:p>
            <a:pPr marL="0" indent="0">
              <a:lnSpc>
                <a:spcPts val="5393"/>
              </a:lnSpc>
              <a:buNone/>
            </a:pPr>
            <a:r>
              <a:rPr lang="en-US" sz="4314" b="1" dirty="0">
                <a:solidFill>
                  <a:srgbClr val="EDEDE8"/>
                </a:solidFill>
                <a:latin typeface="Tomorrow" pitchFamily="34" charset="0"/>
                <a:ea typeface="Tomorrow" pitchFamily="34" charset="-122"/>
                <a:cs typeface="Tomorrow" pitchFamily="34" charset="-120"/>
              </a:rPr>
              <a:t>How Humans Learn Things</a:t>
            </a:r>
            <a:endParaRPr lang="en-US" sz="4314" dirty="0"/>
          </a:p>
        </p:txBody>
      </p:sp>
      <p:pic>
        <p:nvPicPr>
          <p:cNvPr id="5" name="Image 0" descr="preencoded.png"/>
          <p:cNvPicPr>
            <a:picLocks noChangeAspect="1"/>
          </p:cNvPicPr>
          <p:nvPr/>
        </p:nvPicPr>
        <p:blipFill>
          <a:blip r:embed="rId3"/>
          <a:stretch>
            <a:fillRect/>
          </a:stretch>
        </p:blipFill>
        <p:spPr>
          <a:xfrm>
            <a:off x="2110264" y="1725692"/>
            <a:ext cx="3250763" cy="2009061"/>
          </a:xfrm>
          <a:prstGeom prst="rect">
            <a:avLst/>
          </a:prstGeom>
        </p:spPr>
      </p:pic>
      <p:sp>
        <p:nvSpPr>
          <p:cNvPr id="6" name="Text 3"/>
          <p:cNvSpPr/>
          <p:nvPr/>
        </p:nvSpPr>
        <p:spPr>
          <a:xfrm>
            <a:off x="2110264" y="4008596"/>
            <a:ext cx="3242310" cy="342424"/>
          </a:xfrm>
          <a:prstGeom prst="rect">
            <a:avLst/>
          </a:prstGeom>
          <a:noFill/>
          <a:ln/>
        </p:spPr>
        <p:txBody>
          <a:bodyPr wrap="none" rtlCol="0" anchor="t"/>
          <a:lstStyle/>
          <a:p>
            <a:pPr marL="0" indent="0" algn="l">
              <a:lnSpc>
                <a:spcPts val="2696"/>
              </a:lnSpc>
              <a:buNone/>
            </a:pPr>
            <a:r>
              <a:rPr lang="en-US" sz="2157" b="1" dirty="0">
                <a:solidFill>
                  <a:srgbClr val="EDEDE8"/>
                </a:solidFill>
                <a:latin typeface="Tomorrow" pitchFamily="34" charset="0"/>
                <a:ea typeface="Tomorrow" pitchFamily="34" charset="-122"/>
                <a:cs typeface="Tomorrow" pitchFamily="34" charset="-120"/>
              </a:rPr>
              <a:t>Observational Learning</a:t>
            </a:r>
            <a:endParaRPr lang="en-US" sz="2157" dirty="0"/>
          </a:p>
        </p:txBody>
      </p:sp>
      <p:sp>
        <p:nvSpPr>
          <p:cNvPr id="7" name="Text 4"/>
          <p:cNvSpPr/>
          <p:nvPr/>
        </p:nvSpPr>
        <p:spPr>
          <a:xfrm>
            <a:off x="2110264" y="4482465"/>
            <a:ext cx="3250763" cy="2103834"/>
          </a:xfrm>
          <a:prstGeom prst="rect">
            <a:avLst/>
          </a:prstGeom>
          <a:noFill/>
          <a:ln/>
        </p:spPr>
        <p:txBody>
          <a:bodyPr wrap="square" rtlCol="0" anchor="t"/>
          <a:lstStyle/>
          <a:p>
            <a:pPr marL="0" indent="0" algn="l">
              <a:lnSpc>
                <a:spcPts val="2761"/>
              </a:lnSpc>
              <a:buNone/>
            </a:pPr>
            <a:r>
              <a:rPr lang="en-US" sz="1726" dirty="0">
                <a:solidFill>
                  <a:srgbClr val="C9C9C0"/>
                </a:solidFill>
                <a:latin typeface="Tomorrow" pitchFamily="34" charset="0"/>
                <a:ea typeface="Tomorrow" pitchFamily="34" charset="-122"/>
                <a:cs typeface="Tomorrow" pitchFamily="34" charset="-120"/>
              </a:rPr>
              <a:t>Humans learn a great deal by observing others and imitating their behaviors. This allows us to acquire new skills and knowledge without having to start from scratch.</a:t>
            </a:r>
            <a:endParaRPr lang="en-US" sz="1726" dirty="0"/>
          </a:p>
        </p:txBody>
      </p:sp>
      <p:pic>
        <p:nvPicPr>
          <p:cNvPr id="8" name="Image 1" descr="preencoded.png"/>
          <p:cNvPicPr>
            <a:picLocks noChangeAspect="1"/>
          </p:cNvPicPr>
          <p:nvPr/>
        </p:nvPicPr>
        <p:blipFill>
          <a:blip r:embed="rId4"/>
          <a:stretch>
            <a:fillRect/>
          </a:stretch>
        </p:blipFill>
        <p:spPr>
          <a:xfrm>
            <a:off x="5689759" y="1725692"/>
            <a:ext cx="3250763" cy="2009061"/>
          </a:xfrm>
          <a:prstGeom prst="rect">
            <a:avLst/>
          </a:prstGeom>
        </p:spPr>
      </p:pic>
      <p:sp>
        <p:nvSpPr>
          <p:cNvPr id="9" name="Text 5"/>
          <p:cNvSpPr/>
          <p:nvPr/>
        </p:nvSpPr>
        <p:spPr>
          <a:xfrm>
            <a:off x="5689759" y="4008596"/>
            <a:ext cx="3250763" cy="684848"/>
          </a:xfrm>
          <a:prstGeom prst="rect">
            <a:avLst/>
          </a:prstGeom>
          <a:noFill/>
          <a:ln/>
        </p:spPr>
        <p:txBody>
          <a:bodyPr wrap="square" rtlCol="0" anchor="t"/>
          <a:lstStyle/>
          <a:p>
            <a:pPr marL="0" indent="0" algn="l">
              <a:lnSpc>
                <a:spcPts val="2696"/>
              </a:lnSpc>
              <a:buNone/>
            </a:pPr>
            <a:r>
              <a:rPr lang="en-US" sz="2157" b="1" dirty="0">
                <a:solidFill>
                  <a:srgbClr val="EDEDE8"/>
                </a:solidFill>
                <a:latin typeface="Tomorrow" pitchFamily="34" charset="0"/>
                <a:ea typeface="Tomorrow" pitchFamily="34" charset="-122"/>
                <a:cs typeface="Tomorrow" pitchFamily="34" charset="-120"/>
              </a:rPr>
              <a:t>Learning Through Instruction</a:t>
            </a:r>
            <a:endParaRPr lang="en-US" sz="2157" dirty="0"/>
          </a:p>
        </p:txBody>
      </p:sp>
      <p:sp>
        <p:nvSpPr>
          <p:cNvPr id="10" name="Text 6"/>
          <p:cNvSpPr/>
          <p:nvPr/>
        </p:nvSpPr>
        <p:spPr>
          <a:xfrm>
            <a:off x="5689759" y="4824889"/>
            <a:ext cx="3250763" cy="2805113"/>
          </a:xfrm>
          <a:prstGeom prst="rect">
            <a:avLst/>
          </a:prstGeom>
          <a:noFill/>
          <a:ln/>
        </p:spPr>
        <p:txBody>
          <a:bodyPr wrap="square" rtlCol="0" anchor="t"/>
          <a:lstStyle/>
          <a:p>
            <a:pPr marL="0" indent="0" algn="l">
              <a:lnSpc>
                <a:spcPts val="2761"/>
              </a:lnSpc>
              <a:buNone/>
            </a:pPr>
            <a:r>
              <a:rPr lang="en-US" sz="1726" dirty="0">
                <a:solidFill>
                  <a:srgbClr val="C9C9C0"/>
                </a:solidFill>
                <a:latin typeface="Tomorrow" pitchFamily="34" charset="0"/>
                <a:ea typeface="Tomorrow" pitchFamily="34" charset="-122"/>
                <a:cs typeface="Tomorrow" pitchFamily="34" charset="-120"/>
              </a:rPr>
              <a:t>Formal education and training provide structured learning opportunities that help humans quickly gain knowledge and master complex topics through lectures, books, and hands-on practice.</a:t>
            </a:r>
            <a:endParaRPr lang="en-US" sz="1726" dirty="0"/>
          </a:p>
        </p:txBody>
      </p:sp>
      <p:pic>
        <p:nvPicPr>
          <p:cNvPr id="11" name="Image 2" descr="preencoded.png"/>
          <p:cNvPicPr>
            <a:picLocks noChangeAspect="1"/>
          </p:cNvPicPr>
          <p:nvPr/>
        </p:nvPicPr>
        <p:blipFill>
          <a:blip r:embed="rId5"/>
          <a:stretch>
            <a:fillRect/>
          </a:stretch>
        </p:blipFill>
        <p:spPr>
          <a:xfrm>
            <a:off x="9269254" y="1725692"/>
            <a:ext cx="3250883" cy="2009180"/>
          </a:xfrm>
          <a:prstGeom prst="rect">
            <a:avLst/>
          </a:prstGeom>
        </p:spPr>
      </p:pic>
      <p:sp>
        <p:nvSpPr>
          <p:cNvPr id="12" name="Text 7"/>
          <p:cNvSpPr/>
          <p:nvPr/>
        </p:nvSpPr>
        <p:spPr>
          <a:xfrm>
            <a:off x="9269254" y="4008715"/>
            <a:ext cx="2963585" cy="342424"/>
          </a:xfrm>
          <a:prstGeom prst="rect">
            <a:avLst/>
          </a:prstGeom>
          <a:noFill/>
          <a:ln/>
        </p:spPr>
        <p:txBody>
          <a:bodyPr wrap="none" rtlCol="0" anchor="t"/>
          <a:lstStyle/>
          <a:p>
            <a:pPr marL="0" indent="0" algn="l">
              <a:lnSpc>
                <a:spcPts val="2696"/>
              </a:lnSpc>
              <a:buNone/>
            </a:pPr>
            <a:r>
              <a:rPr lang="en-US" sz="2157" b="1" dirty="0">
                <a:solidFill>
                  <a:srgbClr val="EDEDE8"/>
                </a:solidFill>
                <a:latin typeface="Tomorrow" pitchFamily="34" charset="0"/>
                <a:ea typeface="Tomorrow" pitchFamily="34" charset="-122"/>
                <a:cs typeface="Tomorrow" pitchFamily="34" charset="-120"/>
              </a:rPr>
              <a:t>Experiential Learning</a:t>
            </a:r>
            <a:endParaRPr lang="en-US" sz="2157" dirty="0"/>
          </a:p>
        </p:txBody>
      </p:sp>
      <p:sp>
        <p:nvSpPr>
          <p:cNvPr id="13" name="Text 8"/>
          <p:cNvSpPr/>
          <p:nvPr/>
        </p:nvSpPr>
        <p:spPr>
          <a:xfrm>
            <a:off x="9269254" y="4482584"/>
            <a:ext cx="3250883" cy="2805113"/>
          </a:xfrm>
          <a:prstGeom prst="rect">
            <a:avLst/>
          </a:prstGeom>
          <a:noFill/>
          <a:ln/>
        </p:spPr>
        <p:txBody>
          <a:bodyPr wrap="square" rtlCol="0" anchor="t"/>
          <a:lstStyle/>
          <a:p>
            <a:pPr marL="0" indent="0" algn="l">
              <a:lnSpc>
                <a:spcPts val="2761"/>
              </a:lnSpc>
              <a:buNone/>
            </a:pPr>
            <a:r>
              <a:rPr lang="en-US" sz="1726" dirty="0">
                <a:solidFill>
                  <a:srgbClr val="C9C9C0"/>
                </a:solidFill>
                <a:latin typeface="Tomorrow" pitchFamily="34" charset="0"/>
                <a:ea typeface="Tomorrow" pitchFamily="34" charset="-122"/>
                <a:cs typeface="Tomorrow" pitchFamily="34" charset="-120"/>
              </a:rPr>
              <a:t>Humans learn effectively by actively engaging with the world around them, experimenting, and learning from their mistakes. This allows us to develop practical skills and deeper understanding.</a:t>
            </a:r>
            <a:endParaRPr lang="en-US" sz="172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2037993" y="1503045"/>
            <a:ext cx="10554414" cy="1388745"/>
          </a:xfrm>
          <a:prstGeom prst="rect">
            <a:avLst/>
          </a:prstGeom>
          <a:noFill/>
          <a:ln/>
        </p:spPr>
        <p:txBody>
          <a:bodyPr wrap="squar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Comparison Between Learning by Humans and Machines</a:t>
            </a:r>
            <a:endParaRPr lang="en-US" sz="4374" dirty="0"/>
          </a:p>
        </p:txBody>
      </p:sp>
      <p:pic>
        <p:nvPicPr>
          <p:cNvPr id="5" name="Image 0" descr="preencoded.png"/>
          <p:cNvPicPr>
            <a:picLocks noChangeAspect="1"/>
          </p:cNvPicPr>
          <p:nvPr/>
        </p:nvPicPr>
        <p:blipFill>
          <a:blip r:embed="rId3"/>
          <a:stretch>
            <a:fillRect/>
          </a:stretch>
        </p:blipFill>
        <p:spPr>
          <a:xfrm>
            <a:off x="2037993" y="3336131"/>
            <a:ext cx="555427" cy="555427"/>
          </a:xfrm>
          <a:prstGeom prst="rect">
            <a:avLst/>
          </a:prstGeom>
        </p:spPr>
      </p:pic>
      <p:sp>
        <p:nvSpPr>
          <p:cNvPr id="6" name="Text 3"/>
          <p:cNvSpPr/>
          <p:nvPr/>
        </p:nvSpPr>
        <p:spPr>
          <a:xfrm>
            <a:off x="2037993" y="4113728"/>
            <a:ext cx="2777490"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omorrow" pitchFamily="34" charset="0"/>
                <a:ea typeface="Tomorrow" pitchFamily="34" charset="-122"/>
                <a:cs typeface="Tomorrow" pitchFamily="34" charset="-120"/>
              </a:rPr>
              <a:t>Human Learning</a:t>
            </a:r>
            <a:endParaRPr lang="en-US" sz="2187" dirty="0"/>
          </a:p>
        </p:txBody>
      </p:sp>
      <p:sp>
        <p:nvSpPr>
          <p:cNvPr id="7" name="Text 4"/>
          <p:cNvSpPr/>
          <p:nvPr/>
        </p:nvSpPr>
        <p:spPr>
          <a:xfrm>
            <a:off x="2037993" y="4594146"/>
            <a:ext cx="5110520" cy="1421606"/>
          </a:xfrm>
          <a:prstGeom prst="rect">
            <a:avLst/>
          </a:prstGeom>
          <a:noFill/>
          <a:ln/>
        </p:spPr>
        <p:txBody>
          <a:bodyPr wrap="square" rtlCol="0" anchor="t"/>
          <a:lstStyle/>
          <a:p>
            <a:pPr marL="0" indent="0" algn="l">
              <a:lnSpc>
                <a:spcPts val="2799"/>
              </a:lnSpc>
              <a:buNone/>
            </a:pPr>
            <a:r>
              <a:rPr lang="en-US" sz="1750" dirty="0">
                <a:solidFill>
                  <a:srgbClr val="C9C9C0"/>
                </a:solidFill>
                <a:latin typeface="Tomorrow" pitchFamily="34" charset="0"/>
                <a:ea typeface="Tomorrow" pitchFamily="34" charset="-122"/>
                <a:cs typeface="Tomorrow" pitchFamily="34" charset="-120"/>
              </a:rPr>
              <a:t>Humans learn through experience, observation, and trial-and-error. We build knowledge and skills over time, drawing insights from our diverse backgrounds and social interactions.</a:t>
            </a:r>
            <a:endParaRPr lang="en-US" sz="1750" dirty="0"/>
          </a:p>
        </p:txBody>
      </p:sp>
      <p:pic>
        <p:nvPicPr>
          <p:cNvPr id="8" name="Image 1" descr="preencoded.png"/>
          <p:cNvPicPr>
            <a:picLocks noChangeAspect="1"/>
          </p:cNvPicPr>
          <p:nvPr/>
        </p:nvPicPr>
        <p:blipFill>
          <a:blip r:embed="rId4"/>
          <a:stretch>
            <a:fillRect/>
          </a:stretch>
        </p:blipFill>
        <p:spPr>
          <a:xfrm>
            <a:off x="7481768" y="3336131"/>
            <a:ext cx="555427" cy="555427"/>
          </a:xfrm>
          <a:prstGeom prst="rect">
            <a:avLst/>
          </a:prstGeom>
        </p:spPr>
      </p:pic>
      <p:sp>
        <p:nvSpPr>
          <p:cNvPr id="9" name="Text 5"/>
          <p:cNvSpPr/>
          <p:nvPr/>
        </p:nvSpPr>
        <p:spPr>
          <a:xfrm>
            <a:off x="7481768" y="4113728"/>
            <a:ext cx="2777490" cy="347186"/>
          </a:xfrm>
          <a:prstGeom prst="rect">
            <a:avLst/>
          </a:prstGeom>
          <a:noFill/>
          <a:ln/>
        </p:spPr>
        <p:txBody>
          <a:bodyPr wrap="none" rtlCol="0" anchor="t"/>
          <a:lstStyle/>
          <a:p>
            <a:pPr marL="0" indent="0" algn="l">
              <a:lnSpc>
                <a:spcPts val="2734"/>
              </a:lnSpc>
              <a:buNone/>
            </a:pPr>
            <a:r>
              <a:rPr lang="en-US" sz="2187" b="1" dirty="0">
                <a:solidFill>
                  <a:srgbClr val="EDEDE8"/>
                </a:solidFill>
                <a:latin typeface="Tomorrow" pitchFamily="34" charset="0"/>
                <a:ea typeface="Tomorrow" pitchFamily="34" charset="-122"/>
                <a:cs typeface="Tomorrow" pitchFamily="34" charset="-120"/>
              </a:rPr>
              <a:t>Machine Learning</a:t>
            </a:r>
            <a:endParaRPr lang="en-US" sz="2187" dirty="0"/>
          </a:p>
        </p:txBody>
      </p:sp>
      <p:sp>
        <p:nvSpPr>
          <p:cNvPr id="10" name="Text 6"/>
          <p:cNvSpPr/>
          <p:nvPr/>
        </p:nvSpPr>
        <p:spPr>
          <a:xfrm>
            <a:off x="7481768" y="4594146"/>
            <a:ext cx="5110639" cy="2132409"/>
          </a:xfrm>
          <a:prstGeom prst="rect">
            <a:avLst/>
          </a:prstGeom>
          <a:noFill/>
          <a:ln/>
        </p:spPr>
        <p:txBody>
          <a:bodyPr wrap="square" rtlCol="0" anchor="t"/>
          <a:lstStyle/>
          <a:p>
            <a:pPr marL="0" indent="0" algn="l">
              <a:lnSpc>
                <a:spcPts val="2799"/>
              </a:lnSpc>
              <a:buNone/>
            </a:pPr>
            <a:r>
              <a:rPr lang="en-US" sz="1750" dirty="0">
                <a:solidFill>
                  <a:srgbClr val="C9C9C0"/>
                </a:solidFill>
                <a:latin typeface="Tomorrow" pitchFamily="34" charset="0"/>
                <a:ea typeface="Tomorrow" pitchFamily="34" charset="-122"/>
                <a:cs typeface="Tomorrow" pitchFamily="34" charset="-120"/>
              </a:rPr>
              <a:t>Machines learn by processing large datasets and identifying patterns. They excel at recognizing complex relationships and making predictions, but lack the contextual understanding and creativity of the human mind.</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14630400" cy="2286238"/>
          </a:xfrm>
          <a:prstGeom prst="rect">
            <a:avLst/>
          </a:prstGeom>
        </p:spPr>
      </p:pic>
      <p:sp>
        <p:nvSpPr>
          <p:cNvPr id="5" name="Text 2"/>
          <p:cNvSpPr/>
          <p:nvPr/>
        </p:nvSpPr>
        <p:spPr>
          <a:xfrm>
            <a:off x="2971086" y="2789277"/>
            <a:ext cx="8688110" cy="1143238"/>
          </a:xfrm>
          <a:prstGeom prst="rect">
            <a:avLst/>
          </a:prstGeom>
          <a:noFill/>
          <a:ln/>
        </p:spPr>
        <p:txBody>
          <a:bodyPr wrap="square" rtlCol="0" anchor="t"/>
          <a:lstStyle/>
          <a:p>
            <a:pPr marL="0" indent="0">
              <a:lnSpc>
                <a:spcPts val="4501"/>
              </a:lnSpc>
              <a:buNone/>
            </a:pPr>
            <a:r>
              <a:rPr lang="en-US" sz="3601" b="1" dirty="0">
                <a:solidFill>
                  <a:srgbClr val="EDEDE8"/>
                </a:solidFill>
                <a:latin typeface="Tomorrow" pitchFamily="34" charset="0"/>
                <a:ea typeface="Tomorrow" pitchFamily="34" charset="-122"/>
                <a:cs typeface="Tomorrow" pitchFamily="34" charset="-120"/>
              </a:rPr>
              <a:t>Types of Machine Learning Algorithms</a:t>
            </a:r>
            <a:endParaRPr lang="en-US" sz="3601" dirty="0"/>
          </a:p>
        </p:txBody>
      </p:sp>
      <p:sp>
        <p:nvSpPr>
          <p:cNvPr id="6" name="Shape 3"/>
          <p:cNvSpPr/>
          <p:nvPr/>
        </p:nvSpPr>
        <p:spPr>
          <a:xfrm>
            <a:off x="2971086" y="4349710"/>
            <a:ext cx="411480" cy="411480"/>
          </a:xfrm>
          <a:prstGeom prst="roundRect">
            <a:avLst>
              <a:gd name="adj" fmla="val 26671"/>
            </a:avLst>
          </a:prstGeom>
          <a:solidFill>
            <a:srgbClr val="0B0B0A"/>
          </a:solidFill>
          <a:ln/>
        </p:spPr>
      </p:sp>
      <p:sp>
        <p:nvSpPr>
          <p:cNvPr id="7" name="Text 4"/>
          <p:cNvSpPr/>
          <p:nvPr/>
        </p:nvSpPr>
        <p:spPr>
          <a:xfrm>
            <a:off x="3114318" y="4384000"/>
            <a:ext cx="124897" cy="342900"/>
          </a:xfrm>
          <a:prstGeom prst="rect">
            <a:avLst/>
          </a:prstGeom>
          <a:noFill/>
          <a:ln/>
        </p:spPr>
        <p:txBody>
          <a:bodyPr wrap="none" rtlCol="0" anchor="t"/>
          <a:lstStyle/>
          <a:p>
            <a:pPr marL="0" indent="0" algn="ctr">
              <a:lnSpc>
                <a:spcPts val="2700"/>
              </a:lnSpc>
              <a:buNone/>
            </a:pPr>
            <a:r>
              <a:rPr lang="en-US" sz="2160" b="1" dirty="0">
                <a:solidFill>
                  <a:srgbClr val="EDEDE8"/>
                </a:solidFill>
                <a:latin typeface="Tomorrow" pitchFamily="34" charset="0"/>
                <a:ea typeface="Tomorrow" pitchFamily="34" charset="-122"/>
                <a:cs typeface="Tomorrow" pitchFamily="34" charset="-120"/>
              </a:rPr>
              <a:t>1</a:t>
            </a:r>
            <a:endParaRPr lang="en-US" sz="2160" dirty="0"/>
          </a:p>
        </p:txBody>
      </p:sp>
      <p:sp>
        <p:nvSpPr>
          <p:cNvPr id="8" name="Text 5"/>
          <p:cNvSpPr/>
          <p:nvPr/>
        </p:nvSpPr>
        <p:spPr>
          <a:xfrm>
            <a:off x="3565446" y="4412575"/>
            <a:ext cx="2179796" cy="571500"/>
          </a:xfrm>
          <a:prstGeom prst="rect">
            <a:avLst/>
          </a:prstGeom>
          <a:noFill/>
          <a:ln/>
        </p:spPr>
        <p:txBody>
          <a:bodyPr wrap="square" rtlCol="0" anchor="t"/>
          <a:lstStyle/>
          <a:p>
            <a:pPr marL="0" indent="0">
              <a:lnSpc>
                <a:spcPts val="2250"/>
              </a:lnSpc>
              <a:buNone/>
            </a:pPr>
            <a:r>
              <a:rPr lang="en-US" sz="1800" b="1" dirty="0">
                <a:solidFill>
                  <a:srgbClr val="EDEDE8"/>
                </a:solidFill>
                <a:latin typeface="Tomorrow" pitchFamily="34" charset="0"/>
                <a:ea typeface="Tomorrow" pitchFamily="34" charset="-122"/>
                <a:cs typeface="Tomorrow" pitchFamily="34" charset="-120"/>
              </a:rPr>
              <a:t>Supervised Learning</a:t>
            </a:r>
            <a:endParaRPr lang="en-US" sz="1800" dirty="0"/>
          </a:p>
        </p:txBody>
      </p:sp>
      <p:sp>
        <p:nvSpPr>
          <p:cNvPr id="9" name="Text 6"/>
          <p:cNvSpPr/>
          <p:nvPr/>
        </p:nvSpPr>
        <p:spPr>
          <a:xfrm>
            <a:off x="3565446" y="5093732"/>
            <a:ext cx="2179796" cy="2340293"/>
          </a:xfrm>
          <a:prstGeom prst="rect">
            <a:avLst/>
          </a:prstGeom>
          <a:noFill/>
          <a:ln/>
        </p:spPr>
        <p:txBody>
          <a:bodyPr wrap="square" rtlCol="0" anchor="t"/>
          <a:lstStyle/>
          <a:p>
            <a:pPr marL="0" indent="0">
              <a:lnSpc>
                <a:spcPts val="2304"/>
              </a:lnSpc>
              <a:buNone/>
            </a:pPr>
            <a:r>
              <a:rPr lang="en-US" sz="1440" dirty="0">
                <a:solidFill>
                  <a:srgbClr val="C9C9C0"/>
                </a:solidFill>
                <a:latin typeface="Tomorrow" pitchFamily="34" charset="0"/>
                <a:ea typeface="Tomorrow" pitchFamily="34" charset="-122"/>
                <a:cs typeface="Tomorrow" pitchFamily="34" charset="-120"/>
              </a:rPr>
              <a:t>Algorithms that learn from labeled data, mapping inputs to desired outputs. Examples include linear regression, logistic regression, and decision trees.</a:t>
            </a:r>
            <a:endParaRPr lang="en-US" sz="1440" dirty="0"/>
          </a:p>
        </p:txBody>
      </p:sp>
      <p:sp>
        <p:nvSpPr>
          <p:cNvPr id="10" name="Shape 7"/>
          <p:cNvSpPr/>
          <p:nvPr/>
        </p:nvSpPr>
        <p:spPr>
          <a:xfrm>
            <a:off x="5928122" y="4349710"/>
            <a:ext cx="411480" cy="411480"/>
          </a:xfrm>
          <a:prstGeom prst="roundRect">
            <a:avLst>
              <a:gd name="adj" fmla="val 26671"/>
            </a:avLst>
          </a:prstGeom>
          <a:solidFill>
            <a:srgbClr val="0B0B0A"/>
          </a:solidFill>
          <a:ln/>
        </p:spPr>
      </p:sp>
      <p:sp>
        <p:nvSpPr>
          <p:cNvPr id="11" name="Text 8"/>
          <p:cNvSpPr/>
          <p:nvPr/>
        </p:nvSpPr>
        <p:spPr>
          <a:xfrm>
            <a:off x="6041588" y="4384000"/>
            <a:ext cx="184428" cy="342900"/>
          </a:xfrm>
          <a:prstGeom prst="rect">
            <a:avLst/>
          </a:prstGeom>
          <a:noFill/>
          <a:ln/>
        </p:spPr>
        <p:txBody>
          <a:bodyPr wrap="none" rtlCol="0" anchor="t"/>
          <a:lstStyle/>
          <a:p>
            <a:pPr marL="0" indent="0" algn="ctr">
              <a:lnSpc>
                <a:spcPts val="2700"/>
              </a:lnSpc>
              <a:buNone/>
            </a:pPr>
            <a:r>
              <a:rPr lang="en-US" sz="2160" b="1" dirty="0">
                <a:solidFill>
                  <a:srgbClr val="EDEDE8"/>
                </a:solidFill>
                <a:latin typeface="Tomorrow" pitchFamily="34" charset="0"/>
                <a:ea typeface="Tomorrow" pitchFamily="34" charset="-122"/>
                <a:cs typeface="Tomorrow" pitchFamily="34" charset="-120"/>
              </a:rPr>
              <a:t>2</a:t>
            </a:r>
            <a:endParaRPr lang="en-US" sz="2160" dirty="0"/>
          </a:p>
        </p:txBody>
      </p:sp>
      <p:sp>
        <p:nvSpPr>
          <p:cNvPr id="12" name="Text 9"/>
          <p:cNvSpPr/>
          <p:nvPr/>
        </p:nvSpPr>
        <p:spPr>
          <a:xfrm>
            <a:off x="6522482" y="4412575"/>
            <a:ext cx="2179796" cy="571500"/>
          </a:xfrm>
          <a:prstGeom prst="rect">
            <a:avLst/>
          </a:prstGeom>
          <a:noFill/>
          <a:ln/>
        </p:spPr>
        <p:txBody>
          <a:bodyPr wrap="square" rtlCol="0" anchor="t"/>
          <a:lstStyle/>
          <a:p>
            <a:pPr marL="0" indent="0">
              <a:lnSpc>
                <a:spcPts val="2250"/>
              </a:lnSpc>
              <a:buNone/>
            </a:pPr>
            <a:r>
              <a:rPr lang="en-US" sz="1800" b="1" dirty="0">
                <a:solidFill>
                  <a:srgbClr val="EDEDE8"/>
                </a:solidFill>
                <a:latin typeface="Tomorrow" pitchFamily="34" charset="0"/>
                <a:ea typeface="Tomorrow" pitchFamily="34" charset="-122"/>
                <a:cs typeface="Tomorrow" pitchFamily="34" charset="-120"/>
              </a:rPr>
              <a:t>Unsupervised Learning</a:t>
            </a:r>
            <a:endParaRPr lang="en-US" sz="1800" dirty="0"/>
          </a:p>
        </p:txBody>
      </p:sp>
      <p:sp>
        <p:nvSpPr>
          <p:cNvPr id="13" name="Text 10"/>
          <p:cNvSpPr/>
          <p:nvPr/>
        </p:nvSpPr>
        <p:spPr>
          <a:xfrm>
            <a:off x="6522482" y="5093732"/>
            <a:ext cx="2179796" cy="2632829"/>
          </a:xfrm>
          <a:prstGeom prst="rect">
            <a:avLst/>
          </a:prstGeom>
          <a:noFill/>
          <a:ln/>
        </p:spPr>
        <p:txBody>
          <a:bodyPr wrap="square" rtlCol="0" anchor="t"/>
          <a:lstStyle/>
          <a:p>
            <a:pPr marL="0" indent="0">
              <a:lnSpc>
                <a:spcPts val="2304"/>
              </a:lnSpc>
              <a:buNone/>
            </a:pPr>
            <a:r>
              <a:rPr lang="en-US" sz="1440" dirty="0">
                <a:solidFill>
                  <a:srgbClr val="C9C9C0"/>
                </a:solidFill>
                <a:latin typeface="Tomorrow" pitchFamily="34" charset="0"/>
                <a:ea typeface="Tomorrow" pitchFamily="34" charset="-122"/>
                <a:cs typeface="Tomorrow" pitchFamily="34" charset="-120"/>
              </a:rPr>
              <a:t>Algorithms that find patterns in unlabeled data without pre-existing outputs. Examples include k-means clustering, principal component analysis, and association rule mining.</a:t>
            </a:r>
            <a:endParaRPr lang="en-US" sz="1440" dirty="0"/>
          </a:p>
        </p:txBody>
      </p:sp>
      <p:sp>
        <p:nvSpPr>
          <p:cNvPr id="14" name="Shape 11"/>
          <p:cNvSpPr/>
          <p:nvPr/>
        </p:nvSpPr>
        <p:spPr>
          <a:xfrm>
            <a:off x="8885158" y="4349710"/>
            <a:ext cx="411480" cy="411480"/>
          </a:xfrm>
          <a:prstGeom prst="roundRect">
            <a:avLst>
              <a:gd name="adj" fmla="val 26671"/>
            </a:avLst>
          </a:prstGeom>
          <a:solidFill>
            <a:srgbClr val="0B0B0A"/>
          </a:solidFill>
          <a:ln/>
        </p:spPr>
      </p:sp>
      <p:sp>
        <p:nvSpPr>
          <p:cNvPr id="15" name="Text 12"/>
          <p:cNvSpPr/>
          <p:nvPr/>
        </p:nvSpPr>
        <p:spPr>
          <a:xfrm>
            <a:off x="8999220" y="4384000"/>
            <a:ext cx="183356" cy="342900"/>
          </a:xfrm>
          <a:prstGeom prst="rect">
            <a:avLst/>
          </a:prstGeom>
          <a:noFill/>
          <a:ln/>
        </p:spPr>
        <p:txBody>
          <a:bodyPr wrap="none" rtlCol="0" anchor="t"/>
          <a:lstStyle/>
          <a:p>
            <a:pPr marL="0" indent="0" algn="ctr">
              <a:lnSpc>
                <a:spcPts val="2700"/>
              </a:lnSpc>
              <a:buNone/>
            </a:pPr>
            <a:r>
              <a:rPr lang="en-US" sz="2160" b="1" dirty="0">
                <a:solidFill>
                  <a:srgbClr val="EDEDE8"/>
                </a:solidFill>
                <a:latin typeface="Tomorrow" pitchFamily="34" charset="0"/>
                <a:ea typeface="Tomorrow" pitchFamily="34" charset="-122"/>
                <a:cs typeface="Tomorrow" pitchFamily="34" charset="-120"/>
              </a:rPr>
              <a:t>3</a:t>
            </a:r>
            <a:endParaRPr lang="en-US" sz="2160" dirty="0"/>
          </a:p>
        </p:txBody>
      </p:sp>
      <p:sp>
        <p:nvSpPr>
          <p:cNvPr id="16" name="Text 13"/>
          <p:cNvSpPr/>
          <p:nvPr/>
        </p:nvSpPr>
        <p:spPr>
          <a:xfrm>
            <a:off x="9479518" y="4412575"/>
            <a:ext cx="2179796" cy="571500"/>
          </a:xfrm>
          <a:prstGeom prst="rect">
            <a:avLst/>
          </a:prstGeom>
          <a:noFill/>
          <a:ln/>
        </p:spPr>
        <p:txBody>
          <a:bodyPr wrap="square" rtlCol="0" anchor="t"/>
          <a:lstStyle/>
          <a:p>
            <a:pPr marL="0" indent="0">
              <a:lnSpc>
                <a:spcPts val="2250"/>
              </a:lnSpc>
              <a:buNone/>
            </a:pPr>
            <a:r>
              <a:rPr lang="en-US" sz="1800" b="1" dirty="0">
                <a:solidFill>
                  <a:srgbClr val="EDEDE8"/>
                </a:solidFill>
                <a:latin typeface="Tomorrow" pitchFamily="34" charset="0"/>
                <a:ea typeface="Tomorrow" pitchFamily="34" charset="-122"/>
                <a:cs typeface="Tomorrow" pitchFamily="34" charset="-120"/>
              </a:rPr>
              <a:t>Reinforcement Learning</a:t>
            </a:r>
            <a:endParaRPr lang="en-US" sz="1800" dirty="0"/>
          </a:p>
        </p:txBody>
      </p:sp>
      <p:sp>
        <p:nvSpPr>
          <p:cNvPr id="17" name="Text 14"/>
          <p:cNvSpPr/>
          <p:nvPr/>
        </p:nvSpPr>
        <p:spPr>
          <a:xfrm>
            <a:off x="9479518" y="5093732"/>
            <a:ext cx="2179796" cy="2340293"/>
          </a:xfrm>
          <a:prstGeom prst="rect">
            <a:avLst/>
          </a:prstGeom>
          <a:noFill/>
          <a:ln/>
        </p:spPr>
        <p:txBody>
          <a:bodyPr wrap="square" rtlCol="0" anchor="t"/>
          <a:lstStyle/>
          <a:p>
            <a:pPr marL="0" indent="0">
              <a:lnSpc>
                <a:spcPts val="2304"/>
              </a:lnSpc>
              <a:buNone/>
            </a:pPr>
            <a:r>
              <a:rPr lang="en-US" sz="1440" dirty="0">
                <a:solidFill>
                  <a:srgbClr val="C9C9C0"/>
                </a:solidFill>
                <a:latin typeface="Tomorrow" pitchFamily="34" charset="0"/>
                <a:ea typeface="Tomorrow" pitchFamily="34" charset="-122"/>
                <a:cs typeface="Tomorrow" pitchFamily="34" charset="-120"/>
              </a:rPr>
              <a:t>Algorithms that learn by interacting with an environment, receiving rewards or penalties to determine optimal actions. Examples include Q-learning and policy gradients.</a:t>
            </a:r>
            <a:endParaRPr lang="en-US" sz="144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1D1D1B">
              <a:alpha val="80000"/>
            </a:srgbClr>
          </a:solidFill>
          <a:ln/>
        </p:spPr>
      </p:sp>
      <p:sp>
        <p:nvSpPr>
          <p:cNvPr id="6" name="Text 3"/>
          <p:cNvSpPr/>
          <p:nvPr/>
        </p:nvSpPr>
        <p:spPr>
          <a:xfrm>
            <a:off x="2037993" y="1717000"/>
            <a:ext cx="5865852" cy="694373"/>
          </a:xfrm>
          <a:prstGeom prst="rect">
            <a:avLst/>
          </a:prstGeom>
          <a:noFill/>
          <a:ln/>
        </p:spPr>
        <p:txBody>
          <a:bodyPr wrap="non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Supervised Learning</a:t>
            </a:r>
            <a:endParaRPr lang="en-US" sz="4374" dirty="0"/>
          </a:p>
        </p:txBody>
      </p:sp>
      <p:sp>
        <p:nvSpPr>
          <p:cNvPr id="7" name="Shape 4"/>
          <p:cNvSpPr/>
          <p:nvPr/>
        </p:nvSpPr>
        <p:spPr>
          <a:xfrm>
            <a:off x="2037993" y="2744629"/>
            <a:ext cx="3370064" cy="3767971"/>
          </a:xfrm>
          <a:prstGeom prst="roundRect">
            <a:avLst>
              <a:gd name="adj" fmla="val 3956"/>
            </a:avLst>
          </a:prstGeom>
          <a:solidFill>
            <a:srgbClr val="0B0B0A"/>
          </a:solidFill>
          <a:ln/>
        </p:spPr>
      </p:sp>
      <p:sp>
        <p:nvSpPr>
          <p:cNvPr id="8" name="Text 5"/>
          <p:cNvSpPr/>
          <p:nvPr/>
        </p:nvSpPr>
        <p:spPr>
          <a:xfrm>
            <a:off x="2260163" y="2966799"/>
            <a:ext cx="2777490"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Labeled Data</a:t>
            </a:r>
            <a:endParaRPr lang="en-US" sz="2187" dirty="0"/>
          </a:p>
        </p:txBody>
      </p:sp>
      <p:sp>
        <p:nvSpPr>
          <p:cNvPr id="9" name="Text 6"/>
          <p:cNvSpPr/>
          <p:nvPr/>
        </p:nvSpPr>
        <p:spPr>
          <a:xfrm>
            <a:off x="2260163" y="3447217"/>
            <a:ext cx="2925723" cy="2132409"/>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In supervised learning, the algorithm is provided with labeled training data, meaning the inputs have known outputs or target variables.</a:t>
            </a:r>
            <a:endParaRPr lang="en-US" sz="1750" dirty="0"/>
          </a:p>
        </p:txBody>
      </p:sp>
      <p:sp>
        <p:nvSpPr>
          <p:cNvPr id="10" name="Shape 7"/>
          <p:cNvSpPr/>
          <p:nvPr/>
        </p:nvSpPr>
        <p:spPr>
          <a:xfrm>
            <a:off x="5630228" y="2744629"/>
            <a:ext cx="3370064" cy="3767971"/>
          </a:xfrm>
          <a:prstGeom prst="roundRect">
            <a:avLst>
              <a:gd name="adj" fmla="val 3956"/>
            </a:avLst>
          </a:prstGeom>
          <a:solidFill>
            <a:srgbClr val="0B0B0A"/>
          </a:solidFill>
          <a:ln/>
        </p:spPr>
      </p:sp>
      <p:sp>
        <p:nvSpPr>
          <p:cNvPr id="11" name="Text 8"/>
          <p:cNvSpPr/>
          <p:nvPr/>
        </p:nvSpPr>
        <p:spPr>
          <a:xfrm>
            <a:off x="5852398" y="2966799"/>
            <a:ext cx="2925723" cy="694373"/>
          </a:xfrm>
          <a:prstGeom prst="rect">
            <a:avLst/>
          </a:prstGeom>
          <a:noFill/>
          <a:ln/>
        </p:spPr>
        <p:txBody>
          <a:bodyPr wrap="squar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Learn from Examples</a:t>
            </a:r>
            <a:endParaRPr lang="en-US" sz="2187" dirty="0"/>
          </a:p>
        </p:txBody>
      </p:sp>
      <p:sp>
        <p:nvSpPr>
          <p:cNvPr id="12" name="Text 9"/>
          <p:cNvSpPr/>
          <p:nvPr/>
        </p:nvSpPr>
        <p:spPr>
          <a:xfrm>
            <a:off x="5852398" y="3794403"/>
            <a:ext cx="2925723" cy="2132409"/>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The algorithm analyzes the training data to learn a function that maps the inputs to the outputs, which can then be applied to new, unseen data.</a:t>
            </a:r>
            <a:endParaRPr lang="en-US" sz="1750" dirty="0"/>
          </a:p>
        </p:txBody>
      </p:sp>
      <p:sp>
        <p:nvSpPr>
          <p:cNvPr id="13" name="Shape 10"/>
          <p:cNvSpPr/>
          <p:nvPr/>
        </p:nvSpPr>
        <p:spPr>
          <a:xfrm>
            <a:off x="9222462" y="2744629"/>
            <a:ext cx="3370064" cy="3767971"/>
          </a:xfrm>
          <a:prstGeom prst="roundRect">
            <a:avLst>
              <a:gd name="adj" fmla="val 3956"/>
            </a:avLst>
          </a:prstGeom>
          <a:solidFill>
            <a:srgbClr val="0B0B0A"/>
          </a:solidFill>
          <a:ln/>
        </p:spPr>
      </p:sp>
      <p:sp>
        <p:nvSpPr>
          <p:cNvPr id="14" name="Text 11"/>
          <p:cNvSpPr/>
          <p:nvPr/>
        </p:nvSpPr>
        <p:spPr>
          <a:xfrm>
            <a:off x="9444633" y="2966799"/>
            <a:ext cx="2777490"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Predict Outputs</a:t>
            </a:r>
            <a:endParaRPr lang="en-US" sz="2187" dirty="0"/>
          </a:p>
        </p:txBody>
      </p:sp>
      <p:sp>
        <p:nvSpPr>
          <p:cNvPr id="15" name="Text 12"/>
          <p:cNvSpPr/>
          <p:nvPr/>
        </p:nvSpPr>
        <p:spPr>
          <a:xfrm>
            <a:off x="9444633" y="3447217"/>
            <a:ext cx="2925723" cy="2843213"/>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Supervised learning models are trained to predict the target variable for new inputs, making them useful for a variety of applications like classification and regression.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1D1D1B">
              <a:alpha val="80000"/>
            </a:srgbClr>
          </a:solidFill>
          <a:ln/>
        </p:spPr>
      </p:sp>
      <p:sp>
        <p:nvSpPr>
          <p:cNvPr id="6" name="Text 3"/>
          <p:cNvSpPr/>
          <p:nvPr/>
        </p:nvSpPr>
        <p:spPr>
          <a:xfrm>
            <a:off x="2037993" y="1636514"/>
            <a:ext cx="6590228" cy="694373"/>
          </a:xfrm>
          <a:prstGeom prst="rect">
            <a:avLst/>
          </a:prstGeom>
          <a:noFill/>
          <a:ln/>
        </p:spPr>
        <p:txBody>
          <a:bodyPr wrap="non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Unsupervised Learning</a:t>
            </a:r>
            <a:endParaRPr lang="en-US" sz="4374" dirty="0"/>
          </a:p>
        </p:txBody>
      </p:sp>
      <p:sp>
        <p:nvSpPr>
          <p:cNvPr id="7" name="Shape 4"/>
          <p:cNvSpPr/>
          <p:nvPr/>
        </p:nvSpPr>
        <p:spPr>
          <a:xfrm>
            <a:off x="2037993" y="2893338"/>
            <a:ext cx="388739" cy="388739"/>
          </a:xfrm>
          <a:prstGeom prst="roundRect">
            <a:avLst>
              <a:gd name="adj" fmla="val 34295"/>
            </a:avLst>
          </a:prstGeom>
          <a:solidFill>
            <a:srgbClr val="0B0B0A"/>
          </a:solidFill>
          <a:ln/>
        </p:spPr>
      </p:sp>
      <p:sp>
        <p:nvSpPr>
          <p:cNvPr id="8" name="Text 5"/>
          <p:cNvSpPr/>
          <p:nvPr/>
        </p:nvSpPr>
        <p:spPr>
          <a:xfrm>
            <a:off x="2648903" y="2914055"/>
            <a:ext cx="2759154"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No Labels Needed</a:t>
            </a:r>
            <a:endParaRPr lang="en-US" sz="2187" dirty="0"/>
          </a:p>
        </p:txBody>
      </p:sp>
      <p:sp>
        <p:nvSpPr>
          <p:cNvPr id="9" name="Text 6"/>
          <p:cNvSpPr/>
          <p:nvPr/>
        </p:nvSpPr>
        <p:spPr>
          <a:xfrm>
            <a:off x="2648903" y="3394472"/>
            <a:ext cx="2759154" cy="3198614"/>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In unsupervised learning, the algorithm explores data on its own without any labeled examples or predetermined outcomes. The goal is to uncover hidden patterns and relationships in the data.</a:t>
            </a:r>
            <a:endParaRPr lang="en-US" sz="1750" dirty="0"/>
          </a:p>
        </p:txBody>
      </p:sp>
      <p:sp>
        <p:nvSpPr>
          <p:cNvPr id="10" name="Shape 7"/>
          <p:cNvSpPr/>
          <p:nvPr/>
        </p:nvSpPr>
        <p:spPr>
          <a:xfrm>
            <a:off x="5630228" y="2893338"/>
            <a:ext cx="388739" cy="388739"/>
          </a:xfrm>
          <a:prstGeom prst="roundRect">
            <a:avLst>
              <a:gd name="adj" fmla="val 34295"/>
            </a:avLst>
          </a:prstGeom>
          <a:solidFill>
            <a:srgbClr val="0B0B0A"/>
          </a:solidFill>
          <a:ln/>
        </p:spPr>
      </p:sp>
      <p:sp>
        <p:nvSpPr>
          <p:cNvPr id="11" name="Text 8"/>
          <p:cNvSpPr/>
          <p:nvPr/>
        </p:nvSpPr>
        <p:spPr>
          <a:xfrm>
            <a:off x="6241137" y="2914055"/>
            <a:ext cx="2759154" cy="694373"/>
          </a:xfrm>
          <a:prstGeom prst="rect">
            <a:avLst/>
          </a:prstGeom>
          <a:noFill/>
          <a:ln/>
        </p:spPr>
        <p:txBody>
          <a:bodyPr wrap="squar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Clustering Algorithms</a:t>
            </a:r>
            <a:endParaRPr lang="en-US" sz="2187" dirty="0"/>
          </a:p>
        </p:txBody>
      </p:sp>
      <p:sp>
        <p:nvSpPr>
          <p:cNvPr id="12" name="Text 9"/>
          <p:cNvSpPr/>
          <p:nvPr/>
        </p:nvSpPr>
        <p:spPr>
          <a:xfrm>
            <a:off x="6241137" y="3741658"/>
            <a:ext cx="2759154" cy="2487811"/>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Common unsupervised techniques include clustering algorithms like K-Means and DBSCAN, which group similar data points together based on inherent similarities.</a:t>
            </a:r>
            <a:endParaRPr lang="en-US" sz="1750" dirty="0"/>
          </a:p>
        </p:txBody>
      </p:sp>
      <p:sp>
        <p:nvSpPr>
          <p:cNvPr id="13" name="Shape 10"/>
          <p:cNvSpPr/>
          <p:nvPr/>
        </p:nvSpPr>
        <p:spPr>
          <a:xfrm>
            <a:off x="9222462" y="2893338"/>
            <a:ext cx="388739" cy="388739"/>
          </a:xfrm>
          <a:prstGeom prst="roundRect">
            <a:avLst>
              <a:gd name="adj" fmla="val 34295"/>
            </a:avLst>
          </a:prstGeom>
          <a:solidFill>
            <a:srgbClr val="0B0B0A"/>
          </a:solidFill>
          <a:ln/>
        </p:spPr>
      </p:sp>
      <p:sp>
        <p:nvSpPr>
          <p:cNvPr id="14" name="Text 11"/>
          <p:cNvSpPr/>
          <p:nvPr/>
        </p:nvSpPr>
        <p:spPr>
          <a:xfrm>
            <a:off x="9833372" y="2914055"/>
            <a:ext cx="2759154" cy="694373"/>
          </a:xfrm>
          <a:prstGeom prst="rect">
            <a:avLst/>
          </a:prstGeom>
          <a:noFill/>
          <a:ln/>
        </p:spPr>
        <p:txBody>
          <a:bodyPr wrap="squar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Dimensionality Reduction</a:t>
            </a:r>
            <a:endParaRPr lang="en-US" sz="2187" dirty="0"/>
          </a:p>
        </p:txBody>
      </p:sp>
      <p:sp>
        <p:nvSpPr>
          <p:cNvPr id="15" name="Text 12"/>
          <p:cNvSpPr/>
          <p:nvPr/>
        </p:nvSpPr>
        <p:spPr>
          <a:xfrm>
            <a:off x="9833372" y="3741658"/>
            <a:ext cx="2759154" cy="2843213"/>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Unsupervised learning can also be used for dimensionality reduction, simplifying complex data into fewer meaningful features using techniques like Principal Component Analysis (PCA).</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1321237"/>
            <a:ext cx="6827401" cy="694373"/>
          </a:xfrm>
          <a:prstGeom prst="rect">
            <a:avLst/>
          </a:prstGeom>
          <a:noFill/>
          <a:ln/>
        </p:spPr>
        <p:txBody>
          <a:bodyPr wrap="non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Reinforcement Learning</a:t>
            </a:r>
            <a:endParaRPr lang="en-US" sz="4374" dirty="0"/>
          </a:p>
        </p:txBody>
      </p:sp>
      <p:sp>
        <p:nvSpPr>
          <p:cNvPr id="6" name="Shape 3"/>
          <p:cNvSpPr/>
          <p:nvPr/>
        </p:nvSpPr>
        <p:spPr>
          <a:xfrm>
            <a:off x="833199" y="2348865"/>
            <a:ext cx="4542115" cy="2701766"/>
          </a:xfrm>
          <a:prstGeom prst="roundRect">
            <a:avLst>
              <a:gd name="adj" fmla="val 4935"/>
            </a:avLst>
          </a:prstGeom>
          <a:solidFill>
            <a:srgbClr val="0B0B0A"/>
          </a:solidFill>
          <a:ln/>
        </p:spPr>
      </p:sp>
      <p:sp>
        <p:nvSpPr>
          <p:cNvPr id="7" name="Text 4"/>
          <p:cNvSpPr/>
          <p:nvPr/>
        </p:nvSpPr>
        <p:spPr>
          <a:xfrm>
            <a:off x="1055370" y="2571036"/>
            <a:ext cx="2895481"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Dynamic Interaction</a:t>
            </a:r>
            <a:endParaRPr lang="en-US" sz="2187" dirty="0"/>
          </a:p>
        </p:txBody>
      </p:sp>
      <p:sp>
        <p:nvSpPr>
          <p:cNvPr id="8" name="Text 5"/>
          <p:cNvSpPr/>
          <p:nvPr/>
        </p:nvSpPr>
        <p:spPr>
          <a:xfrm>
            <a:off x="1055370" y="3051453"/>
            <a:ext cx="4097774" cy="1777008"/>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Reinforcement learning involves an agent dynamically interacting with its environment, learning from the consequences of its actions to maximize rewards.</a:t>
            </a:r>
            <a:endParaRPr lang="en-US" sz="1750" dirty="0"/>
          </a:p>
        </p:txBody>
      </p:sp>
      <p:sp>
        <p:nvSpPr>
          <p:cNvPr id="9" name="Shape 6"/>
          <p:cNvSpPr/>
          <p:nvPr/>
        </p:nvSpPr>
        <p:spPr>
          <a:xfrm>
            <a:off x="5597485" y="2348865"/>
            <a:ext cx="4542115" cy="2701766"/>
          </a:xfrm>
          <a:prstGeom prst="roundRect">
            <a:avLst>
              <a:gd name="adj" fmla="val 4935"/>
            </a:avLst>
          </a:prstGeom>
          <a:solidFill>
            <a:srgbClr val="0B0B0A"/>
          </a:solidFill>
          <a:ln/>
        </p:spPr>
      </p:sp>
      <p:sp>
        <p:nvSpPr>
          <p:cNvPr id="10" name="Text 7"/>
          <p:cNvSpPr/>
          <p:nvPr/>
        </p:nvSpPr>
        <p:spPr>
          <a:xfrm>
            <a:off x="5819656" y="2571036"/>
            <a:ext cx="2777490"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Trial-and-Error</a:t>
            </a:r>
            <a:endParaRPr lang="en-US" sz="2187" dirty="0"/>
          </a:p>
        </p:txBody>
      </p:sp>
      <p:sp>
        <p:nvSpPr>
          <p:cNvPr id="11" name="Text 8"/>
          <p:cNvSpPr/>
          <p:nvPr/>
        </p:nvSpPr>
        <p:spPr>
          <a:xfrm>
            <a:off x="5819656" y="3051453"/>
            <a:ext cx="4097774" cy="1777008"/>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The agent experiments with different behaviors, receives feedback in the form of rewards or penalties, and adjusts its actions accordingly to improve performance.</a:t>
            </a:r>
            <a:endParaRPr lang="en-US" sz="1750" dirty="0"/>
          </a:p>
        </p:txBody>
      </p:sp>
      <p:sp>
        <p:nvSpPr>
          <p:cNvPr id="12" name="Shape 9"/>
          <p:cNvSpPr/>
          <p:nvPr/>
        </p:nvSpPr>
        <p:spPr>
          <a:xfrm>
            <a:off x="833199" y="5272802"/>
            <a:ext cx="9306401" cy="1635562"/>
          </a:xfrm>
          <a:prstGeom prst="roundRect">
            <a:avLst>
              <a:gd name="adj" fmla="val 8151"/>
            </a:avLst>
          </a:prstGeom>
          <a:solidFill>
            <a:srgbClr val="0B0B0A"/>
          </a:solidFill>
          <a:ln/>
        </p:spPr>
      </p:sp>
      <p:sp>
        <p:nvSpPr>
          <p:cNvPr id="13" name="Text 10"/>
          <p:cNvSpPr/>
          <p:nvPr/>
        </p:nvSpPr>
        <p:spPr>
          <a:xfrm>
            <a:off x="1055370" y="5494972"/>
            <a:ext cx="3138368"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Autonomous Learning</a:t>
            </a:r>
            <a:endParaRPr lang="en-US" sz="2187" dirty="0"/>
          </a:p>
        </p:txBody>
      </p:sp>
      <p:sp>
        <p:nvSpPr>
          <p:cNvPr id="14" name="Text 11"/>
          <p:cNvSpPr/>
          <p:nvPr/>
        </p:nvSpPr>
        <p:spPr>
          <a:xfrm>
            <a:off x="1055370" y="5975390"/>
            <a:ext cx="8862060" cy="710803"/>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Unlike supervised learning, reinforcement learning allows the agent to learn on its own without relying on labeled training data or explicit instructions.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2189798" y="594955"/>
            <a:ext cx="10250686" cy="1348502"/>
          </a:xfrm>
          <a:prstGeom prst="rect">
            <a:avLst/>
          </a:prstGeom>
          <a:noFill/>
          <a:ln/>
        </p:spPr>
        <p:txBody>
          <a:bodyPr wrap="square" rtlCol="0" anchor="t"/>
          <a:lstStyle/>
          <a:p>
            <a:pPr marL="0" indent="0">
              <a:lnSpc>
                <a:spcPts val="5310"/>
              </a:lnSpc>
              <a:buNone/>
            </a:pPr>
            <a:r>
              <a:rPr lang="en-US" sz="4248" b="1" dirty="0">
                <a:solidFill>
                  <a:srgbClr val="EDEDE8"/>
                </a:solidFill>
                <a:latin typeface="Tomorrow" pitchFamily="34" charset="0"/>
                <a:ea typeface="Tomorrow" pitchFamily="34" charset="-122"/>
                <a:cs typeface="Tomorrow" pitchFamily="34" charset="-120"/>
              </a:rPr>
              <a:t>How Builder Robots and Teacher Robots Power Machine Learning</a:t>
            </a:r>
            <a:endParaRPr lang="en-US" sz="4248" dirty="0"/>
          </a:p>
        </p:txBody>
      </p:sp>
      <p:pic>
        <p:nvPicPr>
          <p:cNvPr id="5" name="Image 0" descr="preencoded.png"/>
          <p:cNvPicPr>
            <a:picLocks noChangeAspect="1"/>
          </p:cNvPicPr>
          <p:nvPr/>
        </p:nvPicPr>
        <p:blipFill>
          <a:blip r:embed="rId3"/>
          <a:stretch>
            <a:fillRect/>
          </a:stretch>
        </p:blipFill>
        <p:spPr>
          <a:xfrm>
            <a:off x="2189798" y="2375059"/>
            <a:ext cx="10250686" cy="52594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sp>
        <p:nvSpPr>
          <p:cNvPr id="4" name="Text 2"/>
          <p:cNvSpPr/>
          <p:nvPr/>
        </p:nvSpPr>
        <p:spPr>
          <a:xfrm>
            <a:off x="2037993" y="1869519"/>
            <a:ext cx="10554414" cy="1388745"/>
          </a:xfrm>
          <a:prstGeom prst="rect">
            <a:avLst/>
          </a:prstGeom>
          <a:noFill/>
          <a:ln/>
        </p:spPr>
        <p:txBody>
          <a:bodyPr wrap="square" rtlCol="0" anchor="t"/>
          <a:lstStyle/>
          <a:p>
            <a:pPr marL="0" indent="0">
              <a:lnSpc>
                <a:spcPts val="5468"/>
              </a:lnSpc>
              <a:buNone/>
            </a:pPr>
            <a:r>
              <a:rPr lang="en-US" sz="4374" b="1" dirty="0">
                <a:solidFill>
                  <a:srgbClr val="EDEDE8"/>
                </a:solidFill>
                <a:latin typeface="Tomorrow" pitchFamily="34" charset="0"/>
                <a:ea typeface="Tomorrow" pitchFamily="34" charset="-122"/>
                <a:cs typeface="Tomorrow" pitchFamily="34" charset="-120"/>
              </a:rPr>
              <a:t>Classic AI Route Finding vs. Machine Learning</a:t>
            </a:r>
            <a:endParaRPr lang="en-US" sz="4374" dirty="0"/>
          </a:p>
        </p:txBody>
      </p:sp>
      <p:sp>
        <p:nvSpPr>
          <p:cNvPr id="5" name="Text 3"/>
          <p:cNvSpPr/>
          <p:nvPr/>
        </p:nvSpPr>
        <p:spPr>
          <a:xfrm>
            <a:off x="2037993" y="3813691"/>
            <a:ext cx="2777490"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Classic Algorithms</a:t>
            </a:r>
            <a:endParaRPr lang="en-US" sz="2187" dirty="0"/>
          </a:p>
        </p:txBody>
      </p:sp>
      <p:sp>
        <p:nvSpPr>
          <p:cNvPr id="6" name="Text 4"/>
          <p:cNvSpPr/>
          <p:nvPr/>
        </p:nvSpPr>
        <p:spPr>
          <a:xfrm>
            <a:off x="2037993" y="4383048"/>
            <a:ext cx="5006221" cy="1777008"/>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Traditional AI route finding algorithms use pre-programmed rules and mathematical models to determine the optimal path. They excel at predictable scenarios but struggle with complex, dynamic environments.</a:t>
            </a:r>
            <a:endParaRPr lang="en-US" sz="1750" dirty="0"/>
          </a:p>
        </p:txBody>
      </p:sp>
      <p:sp>
        <p:nvSpPr>
          <p:cNvPr id="7" name="Text 5"/>
          <p:cNvSpPr/>
          <p:nvPr/>
        </p:nvSpPr>
        <p:spPr>
          <a:xfrm>
            <a:off x="7593806" y="3813691"/>
            <a:ext cx="2777490" cy="347186"/>
          </a:xfrm>
          <a:prstGeom prst="rect">
            <a:avLst/>
          </a:prstGeom>
          <a:noFill/>
          <a:ln/>
        </p:spPr>
        <p:txBody>
          <a:bodyPr wrap="none" rtlCol="0" anchor="t"/>
          <a:lstStyle/>
          <a:p>
            <a:pPr marL="0" indent="0">
              <a:lnSpc>
                <a:spcPts val="2734"/>
              </a:lnSpc>
              <a:buNone/>
            </a:pPr>
            <a:r>
              <a:rPr lang="en-US" sz="2187" b="1" dirty="0">
                <a:solidFill>
                  <a:srgbClr val="EDEDE8"/>
                </a:solidFill>
                <a:latin typeface="Tomorrow" pitchFamily="34" charset="0"/>
                <a:ea typeface="Tomorrow" pitchFamily="34" charset="-122"/>
                <a:cs typeface="Tomorrow" pitchFamily="34" charset="-120"/>
              </a:rPr>
              <a:t>Machine Learning</a:t>
            </a:r>
            <a:endParaRPr lang="en-US" sz="2187" dirty="0"/>
          </a:p>
        </p:txBody>
      </p:sp>
      <p:sp>
        <p:nvSpPr>
          <p:cNvPr id="8" name="Text 6"/>
          <p:cNvSpPr/>
          <p:nvPr/>
        </p:nvSpPr>
        <p:spPr>
          <a:xfrm>
            <a:off x="7593806" y="4383048"/>
            <a:ext cx="5006221" cy="1777008"/>
          </a:xfrm>
          <a:prstGeom prst="rect">
            <a:avLst/>
          </a:prstGeom>
          <a:noFill/>
          <a:ln/>
        </p:spPr>
        <p:txBody>
          <a:bodyPr wrap="square" rtlCol="0" anchor="t"/>
          <a:lstStyle/>
          <a:p>
            <a:pPr marL="0" indent="0">
              <a:lnSpc>
                <a:spcPts val="2799"/>
              </a:lnSpc>
              <a:buNone/>
            </a:pPr>
            <a:r>
              <a:rPr lang="en-US" sz="1750" dirty="0">
                <a:solidFill>
                  <a:srgbClr val="C9C9C0"/>
                </a:solidFill>
                <a:latin typeface="Tomorrow" pitchFamily="34" charset="0"/>
                <a:ea typeface="Tomorrow" pitchFamily="34" charset="-122"/>
                <a:cs typeface="Tomorrow" pitchFamily="34" charset="-120"/>
              </a:rPr>
              <a:t>ML-powered navigation systems learn from data and can adapt to changing conditions. They leverage deep neural networks to analyze sensor inputs, identify patterns, and make real-time routing decisions.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1104</Words>
  <Application>Microsoft Office PowerPoint</Application>
  <PresentationFormat>Custom</PresentationFormat>
  <Paragraphs>86</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Tomorrow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Eran Ghorbani</cp:lastModifiedBy>
  <cp:revision>3</cp:revision>
  <dcterms:created xsi:type="dcterms:W3CDTF">2024-05-28T14:07:57Z</dcterms:created>
  <dcterms:modified xsi:type="dcterms:W3CDTF">2024-05-29T07:39:05Z</dcterms:modified>
</cp:coreProperties>
</file>